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4"/>
  </p:sldMasterIdLst>
  <p:notesMasterIdLst>
    <p:notesMasterId r:id="rId36"/>
  </p:notesMasterIdLst>
  <p:handoutMasterIdLst>
    <p:handoutMasterId r:id="rId37"/>
  </p:handoutMasterIdLst>
  <p:sldIdLst>
    <p:sldId id="258" r:id="rId5"/>
    <p:sldId id="304" r:id="rId6"/>
    <p:sldId id="355" r:id="rId7"/>
    <p:sldId id="312" r:id="rId8"/>
    <p:sldId id="350" r:id="rId9"/>
    <p:sldId id="317" r:id="rId10"/>
    <p:sldId id="325" r:id="rId11"/>
    <p:sldId id="315" r:id="rId12"/>
    <p:sldId id="348" r:id="rId13"/>
    <p:sldId id="335" r:id="rId14"/>
    <p:sldId id="333" r:id="rId15"/>
    <p:sldId id="338" r:id="rId16"/>
    <p:sldId id="320" r:id="rId17"/>
    <p:sldId id="339" r:id="rId18"/>
    <p:sldId id="351" r:id="rId19"/>
    <p:sldId id="352" r:id="rId20"/>
    <p:sldId id="353" r:id="rId21"/>
    <p:sldId id="347" r:id="rId22"/>
    <p:sldId id="349" r:id="rId23"/>
    <p:sldId id="332" r:id="rId24"/>
    <p:sldId id="318" r:id="rId25"/>
    <p:sldId id="345" r:id="rId26"/>
    <p:sldId id="340" r:id="rId27"/>
    <p:sldId id="336" r:id="rId28"/>
    <p:sldId id="330" r:id="rId29"/>
    <p:sldId id="342" r:id="rId30"/>
    <p:sldId id="343" r:id="rId31"/>
    <p:sldId id="344" r:id="rId32"/>
    <p:sldId id="337" r:id="rId33"/>
    <p:sldId id="354" r:id="rId34"/>
    <p:sldId id="302" r:id="rId35"/>
  </p:sldIdLst>
  <p:sldSz cx="9906000" cy="6858000" type="A4"/>
  <p:notesSz cx="6858000" cy="9144000"/>
  <p:embeddedFontLst>
    <p:embeddedFont>
      <p:font typeface="나눔고딕" panose="020B0600000101010101" charset="-127"/>
      <p:regular r:id="rId38"/>
      <p:bold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나눔바른고딕" panose="020B0600000101010101" charset="-127"/>
      <p:regular r:id="rId46"/>
      <p:bold r:id="rId47"/>
    </p:embeddedFont>
    <p:embeddedFont>
      <p:font typeface="나눔고딕 Bold" panose="020B0600000101010101" charset="-12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FF0000"/>
    <a:srgbClr val="035AB9"/>
    <a:srgbClr val="2F8DCA"/>
    <a:srgbClr val="BCE292"/>
    <a:srgbClr val="66CCFF"/>
    <a:srgbClr val="FF8181"/>
    <a:srgbClr val="FF9F9F"/>
    <a:srgbClr val="D68B04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86421" autoAdjust="0"/>
  </p:normalViewPr>
  <p:slideViewPr>
    <p:cSldViewPr>
      <p:cViewPr varScale="1">
        <p:scale>
          <a:sx n="100" d="100"/>
          <a:sy n="100" d="100"/>
        </p:scale>
        <p:origin x="129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796DA-12F9-4E10-8F39-BA1239AA18AD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A4890-DF62-4429-A135-73A6DED8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25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916CE-2A9C-4339-9F6F-76A33DA8D7D7}" type="datetimeFigureOut">
              <a:rPr lang="ko-KR" altLang="en-US" smtClean="0"/>
              <a:pPr/>
              <a:t>2019-03-06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62E47-4B40-4A6D-BD94-C2F3079AC4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0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17CB7B-7608-417C-9416-4D062F5460D4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283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116632"/>
            <a:ext cx="5472038" cy="372258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7215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674688" y="1817688"/>
            <a:ext cx="928200" cy="288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60512" y="2177451"/>
            <a:ext cx="6416552" cy="521402"/>
          </a:xfrm>
          <a:prstGeom prst="rect">
            <a:avLst/>
          </a:prstGeom>
        </p:spPr>
        <p:txBody>
          <a:bodyPr/>
          <a:lstStyle>
            <a:lvl1pPr algn="l">
              <a:defRPr sz="2769">
                <a:latin typeface="+mn-ea"/>
                <a:ea typeface="+mn-ea"/>
              </a:defRPr>
            </a:lvl1pPr>
          </a:lstStyle>
          <a:p>
            <a:r>
              <a:rPr lang="ko-KR" altLang="en-US" dirty="0" err="1"/>
              <a:t>코오ㅁ롱베니트</a:t>
            </a:r>
            <a:r>
              <a:rPr lang="ko-KR" altLang="en-US" dirty="0"/>
              <a:t> 대내보고 서식 </a:t>
            </a:r>
            <a:r>
              <a:rPr lang="en-US" altLang="ko-KR" dirty="0"/>
              <a:t>– </a:t>
            </a:r>
            <a:r>
              <a:rPr lang="ko-KR" altLang="en-US" dirty="0"/>
              <a:t>가로</a:t>
            </a:r>
            <a:r>
              <a:rPr lang="en-US" altLang="ko-KR" dirty="0"/>
              <a:t>1</a:t>
            </a:r>
          </a:p>
        </p:txBody>
      </p:sp>
      <p:pic>
        <p:nvPicPr>
          <p:cNvPr id="3076" name="Picture 4" descr="googlenet에 대한 이미지 검색결과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8"/>
          <a:stretch/>
        </p:blipFill>
        <p:spPr bwMode="auto">
          <a:xfrm>
            <a:off x="643519" y="3501008"/>
            <a:ext cx="8219798" cy="22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 bwMode="auto">
          <a:xfrm>
            <a:off x="2488286" y="6012082"/>
            <a:ext cx="239270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95580" y="5921334"/>
            <a:ext cx="239270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5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52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3" name="Rectangle 1283"/>
          <p:cNvSpPr>
            <a:spLocks noChangeArrowheads="1"/>
          </p:cNvSpPr>
          <p:nvPr userDrawn="1"/>
        </p:nvSpPr>
        <p:spPr bwMode="auto">
          <a:xfrm>
            <a:off x="4648200" y="6483498"/>
            <a:ext cx="609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3262" tIns="0" rIns="23262" bIns="0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fld id="{6F031FB3-D1FF-4E38-A739-C2F5DBDE5BFE}" type="slidenum">
              <a:rPr kumimoji="0" lang="en-US" altLang="ko-KR" sz="923" b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0" lang="en-US" altLang="ko-KR" sz="923" b="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kumimoji="0" lang="en-US" altLang="ko-KR" sz="923" b="0" dirty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kumimoji="0" lang="en-US" altLang="ko-KR" sz="923" b="0" dirty="0">
              <a:solidFill>
                <a:srgbClr val="4D4D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9" name="직사각형 5"/>
          <p:cNvSpPr>
            <a:spLocks noChangeArrowheads="1"/>
          </p:cNvSpPr>
          <p:nvPr userDrawn="1"/>
        </p:nvSpPr>
        <p:spPr bwMode="auto">
          <a:xfrm>
            <a:off x="7797804" y="6453336"/>
            <a:ext cx="2030413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sp>
        <p:nvSpPr>
          <p:cNvPr id="1031" name="직사각형 7"/>
          <p:cNvSpPr>
            <a:spLocks noChangeArrowheads="1"/>
          </p:cNvSpPr>
          <p:nvPr userDrawn="1"/>
        </p:nvSpPr>
        <p:spPr bwMode="auto">
          <a:xfrm>
            <a:off x="77788" y="6453336"/>
            <a:ext cx="1454150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pic>
        <p:nvPicPr>
          <p:cNvPr id="1032" name="Picture 1446" descr="영문블루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12006" r="36240" b="18675"/>
          <a:stretch>
            <a:fillRect/>
          </a:stretch>
        </p:blipFill>
        <p:spPr bwMode="auto">
          <a:xfrm>
            <a:off x="163518" y="6516844"/>
            <a:ext cx="12604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 userDrawn="1"/>
        </p:nvSpPr>
        <p:spPr bwMode="auto">
          <a:xfrm>
            <a:off x="155623" y="6426255"/>
            <a:ext cx="1659734" cy="324036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chemeClr val="bg1"/>
          </a:solidFill>
          <a:latin typeface="+mn-ea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5pPr>
      <a:lvl6pPr marL="422039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6pPr>
      <a:lvl7pPr marL="844078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7pPr>
      <a:lvl8pPr marL="1266117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8pPr>
      <a:lvl9pPr marL="1688155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16529" indent="-316529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Font typeface="Wingdings" panose="05000000000000000000" pitchFamily="2" charset="2"/>
        <a:buChar char="•"/>
        <a:defRPr kumimoji="1" sz="1108">
          <a:solidFill>
            <a:srgbClr val="000000"/>
          </a:solidFill>
          <a:latin typeface="+mn-ea"/>
          <a:ea typeface="+mn-ea"/>
          <a:cs typeface="+mn-cs"/>
        </a:defRPr>
      </a:lvl1pPr>
      <a:lvl2pPr marL="278428" indent="-148007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Font typeface="맑은 고딕" panose="020B0503020000020004" pitchFamily="50" charset="-127"/>
        <a:buChar char="–"/>
        <a:defRPr kumimoji="1" sz="1108">
          <a:solidFill>
            <a:srgbClr val="000000"/>
          </a:solidFill>
          <a:latin typeface="+mn-ea"/>
          <a:ea typeface="+mn-ea"/>
        </a:defRPr>
      </a:lvl2pPr>
      <a:lvl3pPr marL="419108" indent="-139215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Font typeface="Wingdings" pitchFamily="2" charset="2"/>
        <a:buChar char="Ø"/>
        <a:defRPr kumimoji="1" sz="1108">
          <a:solidFill>
            <a:srgbClr val="000000"/>
          </a:solidFill>
          <a:latin typeface="+mn-ea"/>
          <a:ea typeface="+mn-ea"/>
        </a:defRPr>
      </a:lvl3pPr>
      <a:lvl4pPr marL="524618" indent="-104044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Char char="•"/>
        <a:defRPr kumimoji="1" sz="1108">
          <a:solidFill>
            <a:srgbClr val="000000"/>
          </a:solidFill>
          <a:latin typeface="+mn-ea"/>
          <a:ea typeface="+mn-ea"/>
        </a:defRPr>
      </a:lvl4pPr>
      <a:lvl5pPr marL="656505" indent="-130422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ea"/>
          <a:ea typeface="+mn-ea"/>
        </a:defRPr>
      </a:lvl5pPr>
      <a:lvl6pPr marL="1078544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6pPr>
      <a:lvl7pPr marL="150058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7pPr>
      <a:lvl8pPr marL="192262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8pPr>
      <a:lvl9pPr marL="2344660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uriyadeepan.github.io/2016-12-31-practical-seq2seq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uriyadeepan.github.io/2016-06-28-easy-seq2seq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vN9YVOlK0g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zzw922cn/Automatic_Speech_Recogni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SVPsT4fLH4" TargetMode="External"/><Relationship Id="rId2" Type="http://schemas.openxmlformats.org/officeDocument/2006/relationships/hyperlink" Target="https://lyrebird.ai/demo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mlgroup.github.io/projects/ec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60512" y="1916832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+mn-ea"/>
              </a:rPr>
              <a:t>Tensorflow</a:t>
            </a:r>
            <a:r>
              <a:rPr lang="ko-KR" altLang="en-US" sz="2400" b="1" dirty="0">
                <a:latin typeface="+mn-ea"/>
              </a:rPr>
              <a:t>로 시작하는</a:t>
            </a: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1496616" y="2420888"/>
            <a:ext cx="6048672" cy="710812"/>
          </a:xfrm>
        </p:spPr>
        <p:txBody>
          <a:bodyPr/>
          <a:lstStyle/>
          <a:p>
            <a:r>
              <a:rPr lang="ko-KR" altLang="en-US" sz="4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 러닝</a:t>
            </a:r>
            <a:r>
              <a:rPr lang="en-US" altLang="ko-KR" sz="3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(Deep Learning)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7757138" y="5362183"/>
            <a:ext cx="1314194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 latinLnBrk="0"/>
            <a:r>
              <a:rPr lang="en-US" altLang="ko-KR" b="1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Bohyun um</a:t>
            </a:r>
            <a:endParaRPr lang="en-US" altLang="ko-KR" b="1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의 학습 구조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373" b="1"/>
          <a:stretch/>
        </p:blipFill>
        <p:spPr>
          <a:xfrm>
            <a:off x="632520" y="1466397"/>
            <a:ext cx="8280920" cy="3761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1568624" y="5228173"/>
            <a:ext cx="1636397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kern="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 Propagation</a:t>
            </a:r>
            <a:endParaRPr lang="ko-KR" altLang="en-US" sz="1400" b="0" kern="0" dirty="0" smtClean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8895150" y="4581128"/>
            <a:ext cx="879780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Feed</a:t>
            </a:r>
          </a:p>
          <a:p>
            <a:pPr latinLnBrk="0"/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Forward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75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의 타입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700808"/>
            <a:ext cx="9001000" cy="2873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712640" y="4839392"/>
            <a:ext cx="1612352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 Captioning</a:t>
            </a:r>
            <a:endParaRPr lang="ko-KR" altLang="en-US" sz="1400" b="1" i="1" kern="0" dirty="0" smtClean="0">
              <a:solidFill>
                <a:srgbClr val="2F8DC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6105128" y="4839392"/>
            <a:ext cx="858941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문장 번역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872880" y="4839392"/>
            <a:ext cx="858941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감정 분석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8193360" y="4839392"/>
            <a:ext cx="1016035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비디오 분류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704528" y="4839392"/>
            <a:ext cx="735509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14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Vanilla</a:t>
            </a:r>
          </a:p>
          <a:p>
            <a:pPr algn="ctr" latinLnBrk="0"/>
            <a:r>
              <a:rPr lang="en-US" altLang="ko-KR" sz="14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NN</a:t>
            </a:r>
            <a:endParaRPr lang="ko-KR" altLang="en-US" sz="1400" b="1" i="1" kern="0" dirty="0" smtClean="0">
              <a:solidFill>
                <a:srgbClr val="2F8DC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Stacked RNN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1484784"/>
            <a:ext cx="3456384" cy="4062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5745088" y="2276872"/>
            <a:ext cx="3010171" cy="101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000" b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 능력을 높이기 위해</a:t>
            </a:r>
            <a:endParaRPr lang="en-US" altLang="ko-KR" sz="2000" b="1" kern="0" dirty="0" smtClean="0">
              <a:solidFill>
                <a:srgbClr val="2F8DC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Hidden Layer</a:t>
            </a:r>
            <a:r>
              <a:rPr lang="ko-KR" altLang="en-US" sz="2000" b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쌓아 올림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16" y="4005064"/>
            <a:ext cx="4591025" cy="5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9072438" cy="372258"/>
          </a:xfrm>
        </p:spPr>
        <p:txBody>
          <a:bodyPr/>
          <a:lstStyle/>
          <a:p>
            <a:r>
              <a:rPr lang="en-US" altLang="ko-KR" dirty="0" smtClean="0"/>
              <a:t>RNN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개선판</a:t>
            </a:r>
            <a:r>
              <a:rPr lang="ko-KR" altLang="en-US" dirty="0" smtClean="0"/>
              <a:t> </a:t>
            </a:r>
            <a:r>
              <a:rPr lang="en-US" altLang="ko-KR" dirty="0" smtClean="0"/>
              <a:t>LSTM (Long Short-Term Memory) / GRU(Gated Rec. Unit)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583697" y="908720"/>
            <a:ext cx="8635108" cy="124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25000"/>
              </a:lnSpc>
            </a:pPr>
            <a:r>
              <a:rPr lang="en-US" altLang="ko-KR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[RNN</a:t>
            </a:r>
            <a:r>
              <a:rPr lang="ko-KR" alt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문제점</a:t>
            </a:r>
            <a:r>
              <a:rPr lang="en-US" altLang="ko-KR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]</a:t>
            </a:r>
            <a:endParaRPr lang="en-US" altLang="ko-KR" sz="20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latinLnBrk="0">
              <a:lnSpc>
                <a:spcPct val="125000"/>
              </a:lnSpc>
            </a:pPr>
            <a:r>
              <a:rPr lang="en-US" altLang="ko-KR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RNN</a:t>
            </a:r>
            <a:r>
              <a:rPr lang="ko-KR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은 멀리 있는 정보가 전달되면서 점차 유실</a:t>
            </a:r>
            <a:r>
              <a:rPr lang="en-US" altLang="ko-KR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Vanishing Gradient </a:t>
            </a:r>
          </a:p>
          <a:p>
            <a:pPr latinLnBrk="0">
              <a:lnSpc>
                <a:spcPct val="125000"/>
              </a:lnSpc>
            </a:pPr>
            <a:r>
              <a:rPr lang="en-US" altLang="ko-KR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거리에 상관없이 </a:t>
            </a:r>
            <a:r>
              <a:rPr lang="en-US" altLang="ko-KR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Cost</a:t>
            </a:r>
            <a:r>
              <a:rPr lang="ko-KR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</a:t>
            </a:r>
            <a:r>
              <a:rPr lang="en-US" altLang="ko-KR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산정되어 가까운 곳의 영향이 충분히 반영 안됨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6" y="2708920"/>
            <a:ext cx="5616624" cy="2931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6221213" y="2924944"/>
            <a:ext cx="3660990" cy="17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b="1" kern="0" dirty="0" smtClean="0">
                <a:solidFill>
                  <a:srgbClr val="035AB9"/>
                </a:solidFill>
                <a:latin typeface="+mn-ea"/>
              </a:rPr>
              <a:t>Long-</a:t>
            </a:r>
            <a:r>
              <a:rPr lang="en-US" altLang="ko-KR" b="1" kern="0" dirty="0" err="1" smtClean="0">
                <a:solidFill>
                  <a:srgbClr val="035AB9"/>
                </a:solidFill>
                <a:latin typeface="+mn-ea"/>
              </a:rPr>
              <a:t>Dependancy</a:t>
            </a:r>
            <a:r>
              <a:rPr lang="en-US" altLang="ko-KR" b="1" kern="0" dirty="0" smtClean="0">
                <a:solidFill>
                  <a:srgbClr val="035AB9"/>
                </a:solidFill>
                <a:latin typeface="+mn-ea"/>
              </a:rPr>
              <a:t> </a:t>
            </a:r>
            <a:r>
              <a:rPr lang="ko-KR" altLang="en-US" b="1" kern="0" dirty="0" smtClean="0">
                <a:solidFill>
                  <a:srgbClr val="035AB9"/>
                </a:solidFill>
                <a:latin typeface="+mn-ea"/>
              </a:rPr>
              <a:t>강화</a:t>
            </a:r>
            <a:endParaRPr lang="en-US" altLang="ko-KR" b="1" kern="0" dirty="0" smtClean="0">
              <a:solidFill>
                <a:srgbClr val="035AB9"/>
              </a:solidFill>
              <a:latin typeface="+mn-ea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b="1" kern="0" dirty="0" smtClean="0">
                <a:solidFill>
                  <a:srgbClr val="035AB9"/>
                </a:solidFill>
                <a:latin typeface="+mn-ea"/>
              </a:rPr>
              <a:t>현재와 과거 정보 모두 반영</a:t>
            </a:r>
            <a:endParaRPr lang="en-US" altLang="ko-KR" b="1" kern="0" dirty="0" smtClean="0">
              <a:solidFill>
                <a:srgbClr val="035AB9"/>
              </a:solidFill>
              <a:latin typeface="+mn-ea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b="1" kern="0" dirty="0" smtClean="0">
                <a:solidFill>
                  <a:srgbClr val="035AB9"/>
                </a:solidFill>
                <a:latin typeface="+mn-ea"/>
              </a:rPr>
              <a:t>Hidden Layer</a:t>
            </a:r>
            <a:r>
              <a:rPr lang="ko-KR" altLang="en-US" b="1" kern="0" dirty="0" smtClean="0">
                <a:solidFill>
                  <a:srgbClr val="035AB9"/>
                </a:solidFill>
                <a:latin typeface="+mn-ea"/>
              </a:rPr>
              <a:t>를 </a:t>
            </a:r>
            <a:r>
              <a:rPr lang="en-US" altLang="ko-KR" b="1" kern="0" dirty="0" smtClean="0">
                <a:solidFill>
                  <a:srgbClr val="035AB9"/>
                </a:solidFill>
                <a:latin typeface="+mn-ea"/>
              </a:rPr>
              <a:t>Memory Cell</a:t>
            </a:r>
          </a:p>
          <a:p>
            <a:pPr latinLnBrk="0">
              <a:lnSpc>
                <a:spcPct val="150000"/>
              </a:lnSpc>
            </a:pPr>
            <a:r>
              <a:rPr lang="en-US" altLang="ko-KR" b="1" kern="0" dirty="0">
                <a:solidFill>
                  <a:srgbClr val="035AB9"/>
                </a:solidFill>
                <a:latin typeface="+mn-ea"/>
              </a:rPr>
              <a:t> </a:t>
            </a:r>
            <a:r>
              <a:rPr lang="en-US" altLang="ko-KR" b="1" kern="0" dirty="0" smtClean="0">
                <a:solidFill>
                  <a:srgbClr val="035AB9"/>
                </a:solidFill>
                <a:latin typeface="+mn-ea"/>
              </a:rPr>
              <a:t>  </a:t>
            </a:r>
            <a:r>
              <a:rPr lang="ko-KR" altLang="en-US" b="1" kern="0" dirty="0" smtClean="0">
                <a:solidFill>
                  <a:srgbClr val="035AB9"/>
                </a:solidFill>
                <a:latin typeface="+mn-ea"/>
              </a:rPr>
              <a:t>로 단순화</a:t>
            </a:r>
          </a:p>
        </p:txBody>
      </p:sp>
    </p:spTree>
    <p:extLst>
      <p:ext uri="{BB962C8B-B14F-4D97-AF65-F5344CB8AC3E}">
        <p14:creationId xmlns:p14="http://schemas.microsoft.com/office/powerpoint/2010/main" val="7379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336134" cy="372258"/>
          </a:xfrm>
        </p:spPr>
        <p:txBody>
          <a:bodyPr/>
          <a:lstStyle/>
          <a:p>
            <a:r>
              <a:rPr lang="en-US" altLang="ko-KR" dirty="0" smtClean="0"/>
              <a:t>LSTM/GRU Memory Cell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일종의 논리 게이트 </a:t>
            </a:r>
            <a:r>
              <a:rPr lang="ko-KR" altLang="en-US" dirty="0" err="1" smtClean="0"/>
              <a:t>역활</a:t>
            </a:r>
            <a:endParaRPr lang="ko-KR" altLang="en-US" dirty="0"/>
          </a:p>
        </p:txBody>
      </p:sp>
      <p:pic>
        <p:nvPicPr>
          <p:cNvPr id="1026" name="Picture 2" descr="lstm cell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8" r="22817"/>
          <a:stretch/>
        </p:blipFill>
        <p:spPr bwMode="auto">
          <a:xfrm>
            <a:off x="632520" y="1628800"/>
            <a:ext cx="4319910" cy="333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2158622" y="4929530"/>
            <a:ext cx="1267706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3200" b="1" kern="0" dirty="0" smtClean="0">
                <a:solidFill>
                  <a:srgbClr val="035AB9"/>
                </a:solidFill>
                <a:latin typeface="+mn-ea"/>
              </a:rPr>
              <a:t>LSTM</a:t>
            </a:r>
            <a:endParaRPr lang="ko-KR" altLang="en-US" sz="3200" b="1" kern="0" dirty="0" smtClean="0">
              <a:solidFill>
                <a:srgbClr val="035AB9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826689" y="4929530"/>
            <a:ext cx="1054507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3200" b="1" kern="0" dirty="0" smtClean="0">
                <a:solidFill>
                  <a:srgbClr val="035AB9"/>
                </a:solidFill>
                <a:latin typeface="+mn-ea"/>
              </a:rPr>
              <a:t>GRU</a:t>
            </a:r>
            <a:endParaRPr lang="ko-KR" altLang="en-US" sz="3200" b="1" kern="0" dirty="0" smtClean="0">
              <a:solidFill>
                <a:srgbClr val="035AB9"/>
              </a:solidFill>
              <a:latin typeface="+mn-ea"/>
            </a:endParaRPr>
          </a:p>
        </p:txBody>
      </p:sp>
      <p:pic>
        <p:nvPicPr>
          <p:cNvPr id="4" name="Picture 2" descr="https://alexiskz.files.wordpress.com/2016/06/gr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02" y="2276872"/>
            <a:ext cx="3506883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072680" y="934864"/>
            <a:ext cx="5990153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i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Memory Cell </a:t>
            </a:r>
            <a:r>
              <a:rPr lang="ko-KR" altLang="en-US" sz="2000" i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구조는 </a:t>
            </a:r>
            <a:r>
              <a:rPr lang="en-US" altLang="ko-KR" sz="2000" i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Black Box</a:t>
            </a:r>
            <a:r>
              <a:rPr lang="ko-KR" altLang="en-US" sz="2000" i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이므로 몰라도 돼요 </a:t>
            </a:r>
            <a:r>
              <a:rPr lang="en-US" altLang="ko-KR" sz="2000" i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^^</a:t>
            </a:r>
            <a:endParaRPr lang="ko-KR" altLang="en-US" sz="2000" b="0" i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8. Character </a:t>
            </a:r>
            <a:r>
              <a:rPr lang="ko-KR" altLang="en-US" dirty="0"/>
              <a:t>예측</a:t>
            </a:r>
            <a:r>
              <a:rPr lang="en-US" altLang="ko-KR" dirty="0"/>
              <a:t>: </a:t>
            </a:r>
            <a:r>
              <a:rPr lang="en-US" altLang="ko-KR" dirty="0" err="1"/>
              <a:t>hihello</a:t>
            </a:r>
            <a:endParaRPr lang="ko-KR" altLang="en-US" dirty="0"/>
          </a:p>
        </p:txBody>
      </p:sp>
      <p:pic>
        <p:nvPicPr>
          <p:cNvPr id="5" name="Shape 3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2520" y="1988840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66"/>
          <p:cNvSpPr txBox="1"/>
          <p:nvPr/>
        </p:nvSpPr>
        <p:spPr>
          <a:xfrm>
            <a:off x="998345" y="42257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7" name="Shape 367"/>
          <p:cNvSpPr txBox="1"/>
          <p:nvPr/>
        </p:nvSpPr>
        <p:spPr>
          <a:xfrm>
            <a:off x="3897395" y="42257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" name="Shape 368"/>
          <p:cNvSpPr txBox="1"/>
          <p:nvPr/>
        </p:nvSpPr>
        <p:spPr>
          <a:xfrm>
            <a:off x="2447870" y="42257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9" name="Shape 369"/>
          <p:cNvSpPr txBox="1"/>
          <p:nvPr/>
        </p:nvSpPr>
        <p:spPr>
          <a:xfrm>
            <a:off x="5346920" y="42257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10" name="Shape 370"/>
          <p:cNvSpPr txBox="1"/>
          <p:nvPr/>
        </p:nvSpPr>
        <p:spPr>
          <a:xfrm>
            <a:off x="8245970" y="42257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11" name="Shape 371"/>
          <p:cNvSpPr txBox="1"/>
          <p:nvPr/>
        </p:nvSpPr>
        <p:spPr>
          <a:xfrm>
            <a:off x="6796445" y="42257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12" name="Shape 372"/>
          <p:cNvSpPr txBox="1"/>
          <p:nvPr/>
        </p:nvSpPr>
        <p:spPr>
          <a:xfrm>
            <a:off x="998345" y="20921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13" name="Shape 373"/>
          <p:cNvSpPr txBox="1"/>
          <p:nvPr/>
        </p:nvSpPr>
        <p:spPr>
          <a:xfrm>
            <a:off x="3897395" y="20921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14" name="Shape 374"/>
          <p:cNvSpPr txBox="1"/>
          <p:nvPr/>
        </p:nvSpPr>
        <p:spPr>
          <a:xfrm>
            <a:off x="2447870" y="20921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15" name="Shape 375"/>
          <p:cNvSpPr txBox="1"/>
          <p:nvPr/>
        </p:nvSpPr>
        <p:spPr>
          <a:xfrm>
            <a:off x="5346920" y="20921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16" name="Shape 376"/>
          <p:cNvSpPr txBox="1"/>
          <p:nvPr/>
        </p:nvSpPr>
        <p:spPr>
          <a:xfrm>
            <a:off x="8245970" y="20921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17" name="Shape 377"/>
          <p:cNvSpPr txBox="1"/>
          <p:nvPr/>
        </p:nvSpPr>
        <p:spPr>
          <a:xfrm>
            <a:off x="6796445" y="2092145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1345370" y="5211206"/>
            <a:ext cx="162197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Sequence Length</a:t>
            </a:r>
            <a:endParaRPr lang="ko-KR" altLang="en-US" sz="1400" b="1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8" name="직선 화살표 연결선 17"/>
          <p:cNvCxnSpPr>
            <a:stCxn id="2" idx="3"/>
          </p:cNvCxnSpPr>
          <p:nvPr/>
        </p:nvCxnSpPr>
        <p:spPr bwMode="auto">
          <a:xfrm flipV="1">
            <a:off x="2967340" y="5366557"/>
            <a:ext cx="833532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/>
          <p:cNvSpPr txBox="1"/>
          <p:nvPr/>
        </p:nvSpPr>
        <p:spPr bwMode="auto">
          <a:xfrm>
            <a:off x="3864703" y="5235104"/>
            <a:ext cx="294684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endParaRPr lang="ko-KR" altLang="en-US" sz="1400" b="1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64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8. Character </a:t>
            </a:r>
            <a:r>
              <a:rPr lang="ko-KR" altLang="en-US" dirty="0"/>
              <a:t>예측</a:t>
            </a:r>
            <a:r>
              <a:rPr lang="en-US" altLang="ko-KR" dirty="0"/>
              <a:t>: </a:t>
            </a:r>
            <a:r>
              <a:rPr lang="en-US" altLang="ko-KR" dirty="0" err="1"/>
              <a:t>hihello</a:t>
            </a:r>
            <a:endParaRPr lang="ko-KR" altLang="en-US" dirty="0"/>
          </a:p>
        </p:txBody>
      </p:sp>
      <p:sp>
        <p:nvSpPr>
          <p:cNvPr id="18" name="Shape 382"/>
          <p:cNvSpPr txBox="1">
            <a:spLocks/>
          </p:cNvSpPr>
          <p:nvPr/>
        </p:nvSpPr>
        <p:spPr>
          <a:xfrm>
            <a:off x="4387354" y="1110486"/>
            <a:ext cx="5101199" cy="1285800"/>
          </a:xfrm>
          <a:prstGeom prst="rect">
            <a:avLst/>
          </a:prstGeom>
          <a:noFill/>
          <a:ln>
            <a:noFill/>
          </a:ln>
        </p:spPr>
        <p:txBody>
          <a:bodyPr lIns="26775" tIns="26775" rIns="26775" bIns="26775" anchor="ctr" anchorCtr="0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b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kern="0" smtClean="0"/>
              <a:t>One-hot encoding</a:t>
            </a:r>
            <a:endParaRPr lang="en" kern="0"/>
          </a:p>
        </p:txBody>
      </p:sp>
      <p:pic>
        <p:nvPicPr>
          <p:cNvPr id="19" name="Shape 3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6103" y="2124606"/>
            <a:ext cx="1864884" cy="341895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384"/>
          <p:cNvSpPr txBox="1"/>
          <p:nvPr/>
        </p:nvSpPr>
        <p:spPr>
          <a:xfrm>
            <a:off x="1113454" y="2543561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20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21" name="Shape 385"/>
          <p:cNvSpPr txBox="1"/>
          <p:nvPr/>
        </p:nvSpPr>
        <p:spPr>
          <a:xfrm>
            <a:off x="488504" y="1052736"/>
            <a:ext cx="4538400" cy="18126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‘hihello’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</a:p>
        </p:txBody>
      </p:sp>
    </p:spTree>
    <p:extLst>
      <p:ext uri="{BB962C8B-B14F-4D97-AF65-F5344CB8AC3E}">
        <p14:creationId xmlns:p14="http://schemas.microsoft.com/office/powerpoint/2010/main" val="13663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8. Character </a:t>
            </a:r>
            <a:r>
              <a:rPr lang="ko-KR" altLang="en-US" dirty="0"/>
              <a:t>예측</a:t>
            </a:r>
            <a:r>
              <a:rPr lang="en-US" altLang="ko-KR" dirty="0"/>
              <a:t>: </a:t>
            </a:r>
            <a:r>
              <a:rPr lang="en-US" altLang="ko-KR" dirty="0" err="1"/>
              <a:t>hihello</a:t>
            </a:r>
            <a:endParaRPr lang="ko-KR" altLang="en-US" dirty="0"/>
          </a:p>
        </p:txBody>
      </p:sp>
      <p:sp>
        <p:nvSpPr>
          <p:cNvPr id="29" name="Shape 409"/>
          <p:cNvSpPr txBox="1"/>
          <p:nvPr/>
        </p:nvSpPr>
        <p:spPr>
          <a:xfrm>
            <a:off x="5854963" y="933687"/>
            <a:ext cx="4464496" cy="154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pic>
        <p:nvPicPr>
          <p:cNvPr id="30" name="Shape 3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4963" y="2929757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91"/>
          <p:cNvSpPr txBox="1"/>
          <p:nvPr/>
        </p:nvSpPr>
        <p:spPr>
          <a:xfrm>
            <a:off x="1130788" y="51666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32" name="Shape 392"/>
          <p:cNvSpPr txBox="1"/>
          <p:nvPr/>
        </p:nvSpPr>
        <p:spPr>
          <a:xfrm>
            <a:off x="4029838" y="51666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33" name="Shape 393"/>
          <p:cNvSpPr txBox="1"/>
          <p:nvPr/>
        </p:nvSpPr>
        <p:spPr>
          <a:xfrm>
            <a:off x="2580313" y="51666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34" name="Shape 394"/>
          <p:cNvSpPr txBox="1"/>
          <p:nvPr/>
        </p:nvSpPr>
        <p:spPr>
          <a:xfrm>
            <a:off x="5479363" y="51666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35" name="Shape 395"/>
          <p:cNvSpPr txBox="1"/>
          <p:nvPr/>
        </p:nvSpPr>
        <p:spPr>
          <a:xfrm>
            <a:off x="8378413" y="51666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36" name="Shape 396"/>
          <p:cNvSpPr txBox="1"/>
          <p:nvPr/>
        </p:nvSpPr>
        <p:spPr>
          <a:xfrm>
            <a:off x="6928888" y="51666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37" name="Shape 397"/>
          <p:cNvSpPr txBox="1"/>
          <p:nvPr/>
        </p:nvSpPr>
        <p:spPr>
          <a:xfrm>
            <a:off x="1130788" y="30330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38" name="Shape 398"/>
          <p:cNvSpPr txBox="1"/>
          <p:nvPr/>
        </p:nvSpPr>
        <p:spPr>
          <a:xfrm>
            <a:off x="4029838" y="30330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39" name="Shape 399"/>
          <p:cNvSpPr txBox="1"/>
          <p:nvPr/>
        </p:nvSpPr>
        <p:spPr>
          <a:xfrm>
            <a:off x="2580313" y="30330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40" name="Shape 400"/>
          <p:cNvSpPr txBox="1"/>
          <p:nvPr/>
        </p:nvSpPr>
        <p:spPr>
          <a:xfrm>
            <a:off x="5479363" y="30330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41" name="Shape 401"/>
          <p:cNvSpPr txBox="1"/>
          <p:nvPr/>
        </p:nvSpPr>
        <p:spPr>
          <a:xfrm>
            <a:off x="8378413" y="30330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42" name="Shape 402"/>
          <p:cNvSpPr txBox="1"/>
          <p:nvPr/>
        </p:nvSpPr>
        <p:spPr>
          <a:xfrm>
            <a:off x="6928888" y="3033062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43" name="Shape 403"/>
          <p:cNvSpPr txBox="1"/>
          <p:nvPr/>
        </p:nvSpPr>
        <p:spPr>
          <a:xfrm>
            <a:off x="528238" y="545631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44" name="Shape 404"/>
          <p:cNvSpPr txBox="1"/>
          <p:nvPr/>
        </p:nvSpPr>
        <p:spPr>
          <a:xfrm>
            <a:off x="1973163" y="545606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45" name="Shape 405"/>
          <p:cNvSpPr txBox="1"/>
          <p:nvPr/>
        </p:nvSpPr>
        <p:spPr>
          <a:xfrm>
            <a:off x="3427288" y="545631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46" name="Shape 406"/>
          <p:cNvSpPr txBox="1"/>
          <p:nvPr/>
        </p:nvSpPr>
        <p:spPr>
          <a:xfrm>
            <a:off x="4876813" y="545606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47" name="Shape 407"/>
          <p:cNvSpPr txBox="1"/>
          <p:nvPr/>
        </p:nvSpPr>
        <p:spPr>
          <a:xfrm>
            <a:off x="6326338" y="545631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48" name="Shape 408"/>
          <p:cNvSpPr txBox="1"/>
          <p:nvPr/>
        </p:nvSpPr>
        <p:spPr>
          <a:xfrm>
            <a:off x="7780463" y="545606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49" name="Shape 411"/>
          <p:cNvSpPr txBox="1"/>
          <p:nvPr/>
        </p:nvSpPr>
        <p:spPr>
          <a:xfrm>
            <a:off x="601563" y="263666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50" name="Shape 412"/>
          <p:cNvSpPr txBox="1"/>
          <p:nvPr/>
        </p:nvSpPr>
        <p:spPr>
          <a:xfrm>
            <a:off x="2055688" y="263691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51" name="Shape 413"/>
          <p:cNvSpPr txBox="1"/>
          <p:nvPr/>
        </p:nvSpPr>
        <p:spPr>
          <a:xfrm>
            <a:off x="3505213" y="263666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52" name="Shape 414"/>
          <p:cNvSpPr txBox="1"/>
          <p:nvPr/>
        </p:nvSpPr>
        <p:spPr>
          <a:xfrm>
            <a:off x="4954738" y="263691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53" name="Shape 415"/>
          <p:cNvSpPr txBox="1"/>
          <p:nvPr/>
        </p:nvSpPr>
        <p:spPr>
          <a:xfrm>
            <a:off x="6408863" y="263666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54" name="Shape 416"/>
          <p:cNvSpPr txBox="1"/>
          <p:nvPr/>
        </p:nvSpPr>
        <p:spPr>
          <a:xfrm>
            <a:off x="7856663" y="2636662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55" name="Shape 446"/>
          <p:cNvSpPr txBox="1"/>
          <p:nvPr/>
        </p:nvSpPr>
        <p:spPr>
          <a:xfrm>
            <a:off x="651413" y="788083"/>
            <a:ext cx="5884025" cy="17559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lang="en" sz="1800" i="1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8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800" i="1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800" i="1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8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800" i="1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</a:p>
        </p:txBody>
      </p:sp>
    </p:spTree>
    <p:extLst>
      <p:ext uri="{BB962C8B-B14F-4D97-AF65-F5344CB8AC3E}">
        <p14:creationId xmlns:p14="http://schemas.microsoft.com/office/powerpoint/2010/main" val="103548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8. Character 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hihello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55"/>
          <a:stretch/>
        </p:blipFill>
        <p:spPr>
          <a:xfrm>
            <a:off x="200472" y="1412776"/>
            <a:ext cx="4876161" cy="40324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25" y="1412776"/>
            <a:ext cx="4743823" cy="23762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16896" y="5451811"/>
            <a:ext cx="3616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(</a:t>
            </a:r>
            <a:r>
              <a:rPr lang="ko-KR" altLang="en-US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참고</a:t>
            </a:r>
            <a:r>
              <a:rPr lang="en-US" altLang="ko-KR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)</a:t>
            </a:r>
            <a:r>
              <a:rPr lang="ko-KR" altLang="en-US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동적으로 변하는 </a:t>
            </a:r>
            <a:r>
              <a:rPr lang="en-US" altLang="ko-KR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Input </a:t>
            </a:r>
            <a:r>
              <a:rPr lang="ko-KR" altLang="en-US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처리를 위해서는</a:t>
            </a:r>
            <a:endParaRPr lang="en-US" altLang="ko-KR" sz="1200" dirty="0" smtClean="0">
              <a:solidFill>
                <a:srgbClr val="035AB9"/>
              </a:solidFill>
              <a:latin typeface="+mn-ea"/>
              <a:cs typeface="Consolas"/>
              <a:sym typeface="Consolas"/>
            </a:endParaRPr>
          </a:p>
          <a:p>
            <a:r>
              <a:rPr lang="en-US" altLang="ko-KR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       S</a:t>
            </a:r>
            <a:r>
              <a:rPr lang="en" altLang="ko-KR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equence_length=[</a:t>
            </a:r>
            <a:r>
              <a:rPr lang="ko-KR" altLang="en-US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길이</a:t>
            </a:r>
            <a:r>
              <a:rPr lang="en-US" altLang="ko-KR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1,</a:t>
            </a:r>
            <a:r>
              <a:rPr lang="ko-KR" altLang="en-US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길이</a:t>
            </a:r>
            <a:r>
              <a:rPr lang="en-US" altLang="ko-KR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2..</a:t>
            </a:r>
            <a:r>
              <a:rPr lang="en" altLang="ko-KR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] </a:t>
            </a:r>
            <a:r>
              <a:rPr lang="ko-KR" altLang="en-US" sz="1200" dirty="0" smtClean="0">
                <a:solidFill>
                  <a:srgbClr val="035AB9"/>
                </a:solidFill>
                <a:latin typeface="+mn-ea"/>
                <a:cs typeface="Consolas"/>
                <a:sym typeface="Consolas"/>
              </a:rPr>
              <a:t>옵션 사용</a:t>
            </a:r>
            <a:endParaRPr lang="ko-KR" altLang="en-US" sz="1200" dirty="0">
              <a:solidFill>
                <a:srgbClr val="035AB9"/>
              </a:solidFill>
              <a:latin typeface="+mn-ea"/>
            </a:endParaRPr>
          </a:p>
        </p:txBody>
      </p:sp>
      <p:cxnSp>
        <p:nvCxnSpPr>
          <p:cNvPr id="7" name="직선 화살표 연결선 6"/>
          <p:cNvCxnSpPr/>
          <p:nvPr/>
        </p:nvCxnSpPr>
        <p:spPr bwMode="auto">
          <a:xfrm flipH="1" flipV="1">
            <a:off x="3872880" y="5301208"/>
            <a:ext cx="432048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35AB9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2926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8. Character </a:t>
            </a:r>
            <a:r>
              <a:rPr lang="ko-KR" altLang="en-US" dirty="0"/>
              <a:t>예측</a:t>
            </a:r>
            <a:r>
              <a:rPr lang="en-US" altLang="ko-KR" dirty="0"/>
              <a:t>: </a:t>
            </a:r>
            <a:r>
              <a:rPr lang="en-US" altLang="ko-KR" dirty="0" err="1"/>
              <a:t>hihello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86" y="1556792"/>
            <a:ext cx="5229225" cy="1819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479"/>
          <a:stretch/>
        </p:blipFill>
        <p:spPr>
          <a:xfrm>
            <a:off x="5529064" y="1556792"/>
            <a:ext cx="410841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51719" y="112474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1719" y="1709809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51719" y="347555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5136" y="122807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프레임워크 소개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5135" y="1815565"/>
            <a:ext cx="485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Tensorflow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소개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5136" y="240306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딥러닝의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기본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인공신경망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(ANN)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51719" y="464568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5136" y="3001107"/>
            <a:ext cx="5307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신경망 완성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디버깅을 위한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TensorBoard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51719" y="523075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51712" y="3588602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팁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테크닉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451719" y="229487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순서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58797" y="4176097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이미지에 강한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CNN(Convolutional Neural Network)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4766" y="4763592"/>
            <a:ext cx="659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음성인식</a:t>
            </a:r>
            <a:r>
              <a:rPr lang="en-US" altLang="ko-KR" sz="1600" b="1" dirty="0">
                <a:latin typeface="+mn-ea"/>
              </a:rPr>
              <a:t>/</a:t>
            </a:r>
            <a:r>
              <a:rPr lang="ko-KR" altLang="en-US" sz="1600" b="1" dirty="0" err="1">
                <a:latin typeface="+mn-ea"/>
              </a:rPr>
              <a:t>챗봇</a:t>
            </a:r>
            <a:r>
              <a:rPr lang="en-US" altLang="ko-KR" sz="1600" b="1" dirty="0">
                <a:latin typeface="+mn-ea"/>
              </a:rPr>
              <a:t>(NLP)</a:t>
            </a:r>
            <a:r>
              <a:rPr lang="ko-KR" altLang="en-US" sz="1600" b="1" dirty="0">
                <a:latin typeface="+mn-ea"/>
              </a:rPr>
              <a:t>에 유용한 </a:t>
            </a:r>
            <a:r>
              <a:rPr lang="en-US" altLang="ko-KR" sz="1600" b="1" dirty="0">
                <a:latin typeface="+mn-ea"/>
              </a:rPr>
              <a:t>RNN(Recurrent Neural Network)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1711" y="5351088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최신 알고리즘 소개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Warp-up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51719" y="581581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451719" y="406062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451719" y="2879939"/>
            <a:ext cx="670510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이등변 삼각형 3"/>
          <p:cNvSpPr/>
          <p:nvPr/>
        </p:nvSpPr>
        <p:spPr bwMode="auto">
          <a:xfrm rot="5400000">
            <a:off x="1028564" y="4824857"/>
            <a:ext cx="288032" cy="216024"/>
          </a:xfrm>
          <a:prstGeom prst="triangl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6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Chatbot</a:t>
            </a:r>
            <a:r>
              <a:rPr lang="ko-KR" altLang="en-US" dirty="0" smtClean="0"/>
              <a:t>의 기반기술</a:t>
            </a:r>
            <a:r>
              <a:rPr lang="en-US" altLang="ko-KR" dirty="0" smtClean="0"/>
              <a:t>, Seq2seq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17" y="1068586"/>
            <a:ext cx="8349692" cy="30963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56656" y="4581128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2F8DCA"/>
                </a:solidFill>
                <a:hlinkClick r:id="rId3"/>
              </a:rPr>
              <a:t>http://suriyadeepan.github.io/2016-12-31-practical-seq2seq</a:t>
            </a:r>
            <a:r>
              <a:rPr lang="ko-KR" altLang="en-US" sz="2000" b="1" dirty="0" smtClean="0">
                <a:solidFill>
                  <a:srgbClr val="2F8DCA"/>
                </a:solidFill>
                <a:hlinkClick r:id="rId3"/>
              </a:rPr>
              <a:t>/</a:t>
            </a:r>
            <a:r>
              <a:rPr lang="ko-KR" altLang="en-US" sz="2000" b="1" dirty="0" smtClean="0">
                <a:solidFill>
                  <a:srgbClr val="2F8DCA"/>
                </a:solidFill>
              </a:rPr>
              <a:t> </a:t>
            </a:r>
            <a:endParaRPr lang="ko-KR" altLang="en-US" sz="2000" b="1" dirty="0">
              <a:solidFill>
                <a:srgbClr val="2F8DCA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675317" y="4608980"/>
            <a:ext cx="1065728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기본원리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endParaRPr lang="ko-KR" altLang="en-US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16496" y="5200440"/>
            <a:ext cx="1331826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TF</a:t>
            </a:r>
            <a:r>
              <a:rPr lang="ko-KR" altLang="en-US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챗봇구현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endParaRPr lang="ko-KR" altLang="en-US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32085" y="5172588"/>
            <a:ext cx="7488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2F8DCA"/>
                </a:solidFill>
                <a:hlinkClick r:id="rId4"/>
              </a:rPr>
              <a:t>http://suriyadeepan.github.io/2016-06-28-easy-seq2seq</a:t>
            </a:r>
            <a:r>
              <a:rPr lang="ko-KR" altLang="en-US" sz="2000" b="1" dirty="0" smtClean="0">
                <a:solidFill>
                  <a:srgbClr val="2F8DCA"/>
                </a:solidFill>
                <a:hlinkClick r:id="rId4"/>
              </a:rPr>
              <a:t>/</a:t>
            </a:r>
            <a:r>
              <a:rPr lang="ko-KR" altLang="en-US" sz="2000" b="1" dirty="0" smtClean="0">
                <a:solidFill>
                  <a:srgbClr val="2F8DCA"/>
                </a:solidFill>
              </a:rPr>
              <a:t> </a:t>
            </a:r>
            <a:endParaRPr lang="ko-KR" altLang="en-US" sz="2000" b="1" dirty="0">
              <a:solidFill>
                <a:srgbClr val="2F8D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2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Sequencing Encoding-Decoding (</a:t>
            </a:r>
            <a:r>
              <a:rPr lang="ko-KR" altLang="en-US" dirty="0" smtClean="0"/>
              <a:t>번역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980728"/>
            <a:ext cx="7367516" cy="5328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3009069" y="976718"/>
            <a:ext cx="5148345" cy="31070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latin typeface="+mn-ea"/>
              </a:rPr>
              <a:t>Let’s    go    to    </a:t>
            </a:r>
            <a:r>
              <a:rPr lang="en-US" altLang="ko-KR" sz="1400" b="1" kern="0" dirty="0" err="1" smtClean="0">
                <a:latin typeface="+mn-ea"/>
              </a:rPr>
              <a:t>Startbucks</a:t>
            </a:r>
            <a:r>
              <a:rPr lang="en-US" altLang="ko-KR" sz="1400" b="1" kern="0" dirty="0" smtClean="0">
                <a:latin typeface="+mn-ea"/>
              </a:rPr>
              <a:t>    near    Seoul    station</a:t>
            </a:r>
            <a:endParaRPr lang="ko-KR" altLang="en-US" sz="1400" b="1" kern="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61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구글의 </a:t>
            </a:r>
            <a:r>
              <a:rPr lang="en-US" altLang="ko-KR" dirty="0" smtClean="0"/>
              <a:t>translate.google.com </a:t>
            </a:r>
            <a:r>
              <a:rPr lang="ko-KR" altLang="en-US" dirty="0" smtClean="0"/>
              <a:t>아키텍처</a:t>
            </a:r>
            <a:endParaRPr lang="ko-KR" altLang="en-US" dirty="0"/>
          </a:p>
        </p:txBody>
      </p:sp>
      <p:pic>
        <p:nvPicPr>
          <p:cNvPr id="2050" name="Picture 2" descr="google translate rn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124744"/>
            <a:ext cx="8913440" cy="436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6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+ RNN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0752" y="858430"/>
            <a:ext cx="41072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3600" b="1" i="1" kern="0" dirty="0" smtClean="0">
                <a:solidFill>
                  <a:srgbClr val="035AB9"/>
                </a:solidFill>
                <a:latin typeface="+mn-ea"/>
              </a:rPr>
              <a:t>Image Captioning</a:t>
            </a:r>
            <a:endParaRPr lang="ko-KR" altLang="en-US" sz="3600" b="1" i="1" kern="0" dirty="0">
              <a:solidFill>
                <a:srgbClr val="035AB9"/>
              </a:solidFill>
              <a:latin typeface="+mn-ea"/>
            </a:endParaRPr>
          </a:p>
        </p:txBody>
      </p:sp>
      <p:pic>
        <p:nvPicPr>
          <p:cNvPr id="5122" name="Picture 2" descr="http://karpathy.github.io/assets/obamafun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1700808"/>
            <a:ext cx="64293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13040" y="6453336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http://karpathy.github.io/2012/10/22/state-of-computer-vision/</a:t>
            </a:r>
          </a:p>
        </p:txBody>
      </p:sp>
    </p:spTree>
    <p:extLst>
      <p:ext uri="{BB962C8B-B14F-4D97-AF65-F5344CB8AC3E}">
        <p14:creationId xmlns:p14="http://schemas.microsoft.com/office/powerpoint/2010/main" val="11599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</a:t>
            </a:r>
            <a:r>
              <a:rPr lang="ko-KR" altLang="en-US" dirty="0" smtClean="0"/>
              <a:t> </a:t>
            </a:r>
            <a:r>
              <a:rPr lang="en-US" altLang="ko-KR" dirty="0" smtClean="0"/>
              <a:t>Captioning</a:t>
            </a:r>
            <a:r>
              <a:rPr lang="ko-KR" altLang="en-US" dirty="0" smtClean="0"/>
              <a:t>의 원리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1340768"/>
            <a:ext cx="72580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Captioning with Attention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224383"/>
            <a:ext cx="9130804" cy="40527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49280"/>
            <a:ext cx="8295853" cy="3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8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이미지의 의미 구조화 </a:t>
            </a:r>
            <a:r>
              <a:rPr lang="en-US" altLang="ko-KR" dirty="0" smtClean="0"/>
              <a:t>(Scene Graph)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0" y="692696"/>
            <a:ext cx="7992888" cy="54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2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Captioning 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(2015)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1" y="980728"/>
            <a:ext cx="7709163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2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408142" cy="372258"/>
          </a:xfrm>
        </p:spPr>
        <p:txBody>
          <a:bodyPr/>
          <a:lstStyle/>
          <a:p>
            <a:r>
              <a:rPr lang="en-US" altLang="ko-KR" dirty="0" smtClean="0"/>
              <a:t>Dense</a:t>
            </a:r>
            <a:r>
              <a:rPr lang="ko-KR" altLang="en-US" dirty="0" smtClean="0"/>
              <a:t> </a:t>
            </a:r>
            <a:r>
              <a:rPr lang="en-US" altLang="ko-KR" dirty="0" smtClean="0"/>
              <a:t>Captioning = Object Detection + Captioning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2" y="1556792"/>
            <a:ext cx="9384178" cy="3240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" y="5949280"/>
            <a:ext cx="7044507" cy="35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4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Visual Question Answering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586"/>
            <a:ext cx="9587370" cy="38536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" y="5805592"/>
            <a:ext cx="4713995" cy="5037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272480" y="5180688"/>
            <a:ext cx="2006691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05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트럭에 그려진 멸종위기 동물은</a:t>
            </a:r>
            <a:r>
              <a:rPr lang="en-US" altLang="ko-KR" sz="105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05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561184" y="5180688"/>
            <a:ext cx="1663648" cy="25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05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우회전하면 어디로 가나요</a:t>
            </a:r>
            <a:r>
              <a:rPr lang="en-US" altLang="ko-KR" sz="105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05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5131901" y="5180688"/>
            <a:ext cx="1423198" cy="25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05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언제 찍은 사진인가요</a:t>
            </a:r>
            <a:r>
              <a:rPr lang="en-US" altLang="ko-KR" sz="105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05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7584047" y="5180688"/>
            <a:ext cx="1724563" cy="25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05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우산 밑에 있는 사람은 누구</a:t>
            </a:r>
            <a:r>
              <a:rPr lang="en-US" altLang="ko-KR" sz="105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05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25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992318" cy="372258"/>
          </a:xfrm>
        </p:spPr>
        <p:txBody>
          <a:bodyPr/>
          <a:lstStyle/>
          <a:p>
            <a:r>
              <a:rPr lang="en-US" altLang="ko-KR" dirty="0" smtClean="0"/>
              <a:t>Morgan – Movie Trailer</a:t>
            </a:r>
            <a:r>
              <a:rPr lang="ko-KR" altLang="en-US" dirty="0" smtClean="0"/>
              <a:t> </a:t>
            </a:r>
            <a:r>
              <a:rPr lang="en-US" altLang="ko-KR" dirty="0" smtClean="0"/>
              <a:t>by Watson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29064" y="6542438"/>
            <a:ext cx="4232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https://www.youtube.com/watch?v=gJEzuYynaiw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29064" y="6304183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https://www.youtube.com/watch?v=dvN9YVOlK0g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52600" y="3053998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</a:t>
            </a:r>
            <a:r>
              <a:rPr lang="ko-KR" altLang="en-US" sz="2400" dirty="0" smtClean="0">
                <a:hlinkClick r:id="rId2"/>
              </a:rPr>
              <a:t>www.youtube.com/watch?v=dvN9YVOlK0g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36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Automatic Speech Recognition with TF (</a:t>
            </a:r>
            <a:r>
              <a:rPr lang="ko-KR" altLang="en-US" dirty="0" smtClean="0"/>
              <a:t>영어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48544" y="1124744"/>
            <a:ext cx="7416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2"/>
              </a:rPr>
              <a:t>https://</a:t>
            </a:r>
            <a:r>
              <a:rPr lang="ko-KR" altLang="en-US" sz="2000" dirty="0" smtClean="0">
                <a:hlinkClick r:id="rId2"/>
              </a:rPr>
              <a:t>github.com/zzw922cn/Automatic_Speech_Recognition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2" y="2130761"/>
            <a:ext cx="9072438" cy="854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2245926" y="2199918"/>
            <a:ext cx="99199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err="1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학습데이터</a:t>
            </a:r>
            <a:endParaRPr lang="ko-KR" altLang="en-US" sz="14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926" y="3501008"/>
            <a:ext cx="3888432" cy="2095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5466900" y="4393473"/>
            <a:ext cx="778791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kern="0" dirty="0" err="1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ResNet</a:t>
            </a:r>
            <a:endParaRPr lang="ko-KR" altLang="en-US" sz="14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7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04528" y="2852936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+mn-ea"/>
              </a:rPr>
              <a:t>Q&amp;A</a:t>
            </a:r>
            <a:endParaRPr lang="ko-KR" altLang="en-US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75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Fake Speech – </a:t>
            </a:r>
            <a:r>
              <a:rPr lang="ko-KR" altLang="en-US" dirty="0" smtClean="0"/>
              <a:t>트럼프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오바마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힐러리 </a:t>
            </a:r>
            <a:r>
              <a:rPr lang="ko-KR" altLang="en-US" dirty="0" err="1" smtClean="0"/>
              <a:t>가상대화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67878" y="6381328"/>
            <a:ext cx="273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lyrebird.ai/demo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96616" y="3068960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3"/>
              </a:rPr>
              <a:t>https://</a:t>
            </a:r>
            <a:r>
              <a:rPr lang="ko-KR" altLang="en-US" sz="2400" dirty="0" smtClean="0">
                <a:hlinkClick r:id="rId3"/>
              </a:rPr>
              <a:t>www.youtube.com/watch?v=kSVPsT4fLH4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579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49" y="116632"/>
            <a:ext cx="9024763" cy="372258"/>
          </a:xfrm>
        </p:spPr>
        <p:txBody>
          <a:bodyPr/>
          <a:lstStyle/>
          <a:p>
            <a:r>
              <a:rPr lang="en-US" altLang="ko-KR" dirty="0" smtClean="0"/>
              <a:t>Review. </a:t>
            </a:r>
            <a:r>
              <a:rPr lang="ko-KR" altLang="en-US" dirty="0" smtClean="0"/>
              <a:t>현장에서는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을 어떻게 사용할까요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4" y="908720"/>
            <a:ext cx="4324887" cy="50939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047119" y="2348880"/>
            <a:ext cx="4200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https://stanfordmlgroup.github.io/projects/ecg</a:t>
            </a:r>
            <a:r>
              <a:rPr lang="ko-KR" altLang="en-US" dirty="0" smtClean="0">
                <a:hlinkClick r:id="rId3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5047119" y="1412776"/>
            <a:ext cx="4300588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CNN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심장전문의 수준의 부정맥 진단</a:t>
            </a:r>
          </a:p>
        </p:txBody>
      </p:sp>
    </p:spTree>
    <p:extLst>
      <p:ext uri="{BB962C8B-B14F-4D97-AF65-F5344CB8AC3E}">
        <p14:creationId xmlns:p14="http://schemas.microsoft.com/office/powerpoint/2010/main" val="300189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(Recurrent Neural Network)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985837"/>
            <a:ext cx="7572375" cy="500062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 bwMode="auto">
          <a:xfrm>
            <a:off x="776536" y="985837"/>
            <a:ext cx="1944216" cy="517946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744787" y="1196752"/>
            <a:ext cx="549561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0" kern="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MLP</a:t>
            </a:r>
            <a:endParaRPr lang="ko-KR" altLang="en-US" sz="1400" b="0" kern="0" dirty="0" smtClean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 (Recurrent Neural Network)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2" y="1916832"/>
            <a:ext cx="6677025" cy="3933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1582246" y="980728"/>
            <a:ext cx="6442200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solidFill>
                  <a:srgbClr val="035AB9"/>
                </a:solidFill>
                <a:latin typeface="+mn-ea"/>
              </a:rPr>
              <a:t>Neural Network + Memory = Recurrent Neural Network</a:t>
            </a:r>
            <a:endParaRPr lang="ko-KR" altLang="en-US" b="1" kern="0" dirty="0" smtClean="0">
              <a:solidFill>
                <a:srgbClr val="035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21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연속적인 대상의 학습</a:t>
            </a:r>
            <a:r>
              <a:rPr lang="en-US" altLang="ko-KR" dirty="0" smtClean="0"/>
              <a:t>(Sequence Modeling)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908720"/>
            <a:ext cx="7056083" cy="48005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01644" y="6453336"/>
            <a:ext cx="4176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http://images.nvidia.com/content/gtc-kr/part_6_skt.pdf</a:t>
            </a:r>
          </a:p>
        </p:txBody>
      </p:sp>
    </p:spTree>
    <p:extLst>
      <p:ext uri="{BB962C8B-B14F-4D97-AF65-F5344CB8AC3E}">
        <p14:creationId xmlns:p14="http://schemas.microsoft.com/office/powerpoint/2010/main" val="42921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RNN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90" y="980728"/>
            <a:ext cx="6248913" cy="50405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776536" y="1484784"/>
            <a:ext cx="1370298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입력이 들어오면</a:t>
            </a:r>
            <a:endParaRPr lang="en-US" altLang="ko-KR" sz="1400" b="1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/>
            <a:r>
              <a:rPr lang="ko-KR" altLang="en-US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다음 글자를 예측</a:t>
            </a:r>
          </a:p>
        </p:txBody>
      </p:sp>
      <p:cxnSp>
        <p:nvCxnSpPr>
          <p:cNvPr id="6" name="직선 화살표 연결선 5"/>
          <p:cNvCxnSpPr>
            <a:stCxn id="2" idx="3"/>
          </p:cNvCxnSpPr>
          <p:nvPr/>
        </p:nvCxnSpPr>
        <p:spPr bwMode="auto">
          <a:xfrm flipV="1">
            <a:off x="2146834" y="1484784"/>
            <a:ext cx="1726046" cy="2630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직선 화살표 연결선 6"/>
          <p:cNvCxnSpPr/>
          <p:nvPr/>
        </p:nvCxnSpPr>
        <p:spPr bwMode="auto">
          <a:xfrm flipH="1" flipV="1">
            <a:off x="1784648" y="2060848"/>
            <a:ext cx="1224136" cy="30963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173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-A3">
  <a:themeElements>
    <a:clrScheme name="사용자 지정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2060"/>
      </a:hlink>
      <a:folHlink>
        <a:srgbClr val="B2B2B2"/>
      </a:folHlink>
    </a:clrScheme>
    <a:fontScheme name="마스터-A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algn="ctr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none" lIns="94323" tIns="47169" rIns="94323" bIns="47169" numCol="1" anchor="ctr" anchorCtr="0" compatLnSpc="1">
        <a:prstTxWarp prst="textNoShape">
          <a:avLst/>
        </a:prstTxWarp>
        <a:spAutoFit/>
      </a:bodyPr>
      <a:lstStyle>
        <a:defPPr latinLnBrk="0">
          <a:defRPr sz="1400" b="0" kern="0" dirty="0" smtClean="0">
            <a:latin typeface="나눔바른고딕 Light" panose="020B0603020101020101" pitchFamily="50" charset="-127"/>
            <a:ea typeface="나눔바른고딕 Light" panose="020B0603020101020101" pitchFamily="50" charset="-127"/>
          </a:defRPr>
        </a:defPPr>
      </a:lstStyle>
    </a:txDef>
  </a:objectDefaults>
  <a:extraClrSchemeLst>
    <a:extraClrScheme>
      <a:clrScheme name="마스터-A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마스터-A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3528A060936AE43887E058DE663D7EC" ma:contentTypeVersion="0" ma:contentTypeDescription="새 문서를 만듭니다." ma:contentTypeScope="" ma:versionID="cc60be2c3fff4fb62de28a0133fa1c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806714-A181-4FCC-8624-BF3ED16F8B3A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DE3B485-6806-4070-B91F-4E0C246DC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FB3E6D-D802-4CCE-8EA3-0759F2BD2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10567</TotalTime>
  <Words>794</Words>
  <Application>Microsoft Office PowerPoint</Application>
  <PresentationFormat>A4 용지(210x297mm)</PresentationFormat>
  <Paragraphs>149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Gill Sans</vt:lpstr>
      <vt:lpstr>나눔바른고딕 Light</vt:lpstr>
      <vt:lpstr>나눔고딕</vt:lpstr>
      <vt:lpstr>Consolas</vt:lpstr>
      <vt:lpstr>굴림</vt:lpstr>
      <vt:lpstr>맑은 고딕</vt:lpstr>
      <vt:lpstr>나눔바른고딕</vt:lpstr>
      <vt:lpstr>Wingdings</vt:lpstr>
      <vt:lpstr>나눔고딕 Bold</vt:lpstr>
      <vt:lpstr>마스터-A3</vt:lpstr>
      <vt:lpstr>딥 러닝(Deep Learning)</vt:lpstr>
      <vt:lpstr>교육 순서</vt:lpstr>
      <vt:lpstr>Morgan – Movie Trailer by Watson</vt:lpstr>
      <vt:lpstr>Fake Speech – 트럼프, 오바마, 힐러리 가상대화</vt:lpstr>
      <vt:lpstr>Review. 현장에서는 CNN을 어떻게 사용할까요?</vt:lpstr>
      <vt:lpstr>RNN (Recurrent Neural Network)</vt:lpstr>
      <vt:lpstr>RNN (Recurrent Neural Network)</vt:lpstr>
      <vt:lpstr>연속적인 대상의 학습(Sequence Modeling)</vt:lpstr>
      <vt:lpstr>RNN 예시</vt:lpstr>
      <vt:lpstr>RNN의 학습 구조</vt:lpstr>
      <vt:lpstr>RNN의 타입</vt:lpstr>
      <vt:lpstr>Stacked RNN</vt:lpstr>
      <vt:lpstr>RNN의 개선판 LSTM (Long Short-Term Memory) / GRU(Gated Rec. Unit)</vt:lpstr>
      <vt:lpstr>LSTM/GRU Memory Cell 구조: 일종의 논리 게이트 역활</vt:lpstr>
      <vt:lpstr>Lab 8. Character 예측: hihello</vt:lpstr>
      <vt:lpstr>Lab 8. Character 예측: hihello</vt:lpstr>
      <vt:lpstr>Lab 8. Character 예측: hihello</vt:lpstr>
      <vt:lpstr>Lab 8. Character 예측: hihello</vt:lpstr>
      <vt:lpstr>Lab 8. Character 예측: hihello</vt:lpstr>
      <vt:lpstr>Chatbot의 기반기술, Seq2seq</vt:lpstr>
      <vt:lpstr>Sequencing Encoding-Decoding (번역)</vt:lpstr>
      <vt:lpstr>구글의 translate.google.com 아키텍처</vt:lpstr>
      <vt:lpstr>CNN + RNN</vt:lpstr>
      <vt:lpstr>Image Captioning의 원리</vt:lpstr>
      <vt:lpstr>Image Captioning with Attention</vt:lpstr>
      <vt:lpstr>이미지의 의미 구조화 (Scene Graph)</vt:lpstr>
      <vt:lpstr>Image Captioning 예시 (2015)</vt:lpstr>
      <vt:lpstr>Dense Captioning = Object Detection + Captioning</vt:lpstr>
      <vt:lpstr>Visual Question Answering</vt:lpstr>
      <vt:lpstr>Automatic Speech Recognition with TF (영어)</vt:lpstr>
      <vt:lpstr>PowerPoint 프레젠테이션</vt:lpstr>
    </vt:vector>
  </TitlesOfParts>
  <Company>Kolon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박보름</dc:creator>
  <cp:lastModifiedBy> </cp:lastModifiedBy>
  <cp:revision>1074</cp:revision>
  <dcterms:created xsi:type="dcterms:W3CDTF">2010-08-31T00:42:20Z</dcterms:created>
  <dcterms:modified xsi:type="dcterms:W3CDTF">2019-03-06T12:01:46Z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0x01010003528A060936AE43887E058DE663D7EC</vt:lpwstr>
  </property>
  <property fmtid="{D5CDD505-2E9C-101B-9397-08002B2CF9AE}" pid="3" name="Order">
    <vt:r8>31800</vt:r8>
  </property>
  <property fmtid="{D5CDD505-2E9C-101B-9397-08002B2CF9AE}" pid="4" name="TemplateUrl">
    <vt:lpwstr/>
  </property>
  <property fmtid="{D5CDD505-2E9C-101B-9397-08002B2CF9AE}" pid="5" name="xd_Signature">
    <vt:bool>false</vt:bool>
  </property>
  <property fmtid="{D5CDD505-2E9C-101B-9397-08002B2CF9AE}" pid="6" name="xd_ProgID">
    <vt:lpwstr/>
  </property>
</Properties>
</file>